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3" r:id="rId1"/>
  </p:sldMasterIdLst>
  <p:notesMasterIdLst>
    <p:notesMasterId r:id="rId28"/>
  </p:notesMasterIdLst>
  <p:handoutMasterIdLst>
    <p:handoutMasterId r:id="rId29"/>
  </p:handoutMasterIdLst>
  <p:sldIdLst>
    <p:sldId id="615" r:id="rId2"/>
    <p:sldId id="659" r:id="rId3"/>
    <p:sldId id="638" r:id="rId4"/>
    <p:sldId id="639" r:id="rId5"/>
    <p:sldId id="640" r:id="rId6"/>
    <p:sldId id="641" r:id="rId7"/>
    <p:sldId id="626" r:id="rId8"/>
    <p:sldId id="642" r:id="rId9"/>
    <p:sldId id="643" r:id="rId10"/>
    <p:sldId id="627" r:id="rId11"/>
    <p:sldId id="637" r:id="rId12"/>
    <p:sldId id="644" r:id="rId13"/>
    <p:sldId id="648" r:id="rId14"/>
    <p:sldId id="649" r:id="rId15"/>
    <p:sldId id="650" r:id="rId16"/>
    <p:sldId id="651" r:id="rId17"/>
    <p:sldId id="652" r:id="rId18"/>
    <p:sldId id="653" r:id="rId19"/>
    <p:sldId id="655" r:id="rId20"/>
    <p:sldId id="656" r:id="rId21"/>
    <p:sldId id="657" r:id="rId22"/>
    <p:sldId id="660" r:id="rId23"/>
    <p:sldId id="661" r:id="rId24"/>
    <p:sldId id="662" r:id="rId25"/>
    <p:sldId id="663" r:id="rId26"/>
    <p:sldId id="620" r:id="rId27"/>
  </p:sldIdLst>
  <p:sldSz cx="9144000" cy="5143500" type="screen16x9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EA4D45A-10A3-491A-84CF-3D8581AC37EE}">
          <p14:sldIdLst>
            <p14:sldId id="615"/>
            <p14:sldId id="659"/>
            <p14:sldId id="638"/>
            <p14:sldId id="639"/>
            <p14:sldId id="640"/>
            <p14:sldId id="641"/>
            <p14:sldId id="626"/>
            <p14:sldId id="642"/>
            <p14:sldId id="643"/>
            <p14:sldId id="627"/>
            <p14:sldId id="637"/>
            <p14:sldId id="644"/>
            <p14:sldId id="648"/>
            <p14:sldId id="649"/>
            <p14:sldId id="650"/>
            <p14:sldId id="651"/>
            <p14:sldId id="652"/>
            <p14:sldId id="653"/>
            <p14:sldId id="655"/>
            <p14:sldId id="656"/>
            <p14:sldId id="657"/>
            <p14:sldId id="660"/>
            <p14:sldId id="661"/>
            <p14:sldId id="662"/>
            <p14:sldId id="663"/>
            <p14:sldId id="62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im Kuznetsov" initials="M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D5D5"/>
    <a:srgbClr val="EE0000"/>
    <a:srgbClr val="FF8F8F"/>
    <a:srgbClr val="95B3D7"/>
    <a:srgbClr val="85A7D1"/>
    <a:srgbClr val="F57D23"/>
    <a:srgbClr val="EA6464"/>
    <a:srgbClr val="E55F49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3829" autoAdjust="0"/>
  </p:normalViewPr>
  <p:slideViewPr>
    <p:cSldViewPr>
      <p:cViewPr>
        <p:scale>
          <a:sx n="125" d="100"/>
          <a:sy n="125" d="100"/>
        </p:scale>
        <p:origin x="-1284" y="-354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0"/>
      </p:cViewPr>
      <p:guideLst>
        <p:guide orient="horz" pos="3112"/>
        <p:guide orient="horz" pos="3131"/>
        <p:guide pos="2119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50583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8" rIns="92474" bIns="462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92" y="3"/>
            <a:ext cx="2950583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8" rIns="92474" bIns="462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1963"/>
            <a:ext cx="2950583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8" rIns="92474" bIns="4623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92" y="9441963"/>
            <a:ext cx="2950583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8" rIns="92474" bIns="462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D45F8E-B3E8-4ECC-B31C-DF8D3D9EE1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36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50583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8" rIns="92474" bIns="462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92" y="3"/>
            <a:ext cx="2950583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8" rIns="92474" bIns="462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2781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27" y="4722583"/>
            <a:ext cx="5445738" cy="447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8" rIns="92474" bIns="462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1963"/>
            <a:ext cx="2950583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8" rIns="92474" bIns="4623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92" y="9441963"/>
            <a:ext cx="2950583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8" rIns="92474" bIns="462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4CE337-707E-4369-9E54-BD2D88EB5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311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CE337-707E-4369-9E54-BD2D88EB5120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73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CE337-707E-4369-9E54-BD2D88EB5120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68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CE337-707E-4369-9E54-BD2D88EB5120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68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CE337-707E-4369-9E54-BD2D88EB5120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73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CE337-707E-4369-9E54-BD2D88EB5120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73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CE337-707E-4369-9E54-BD2D88EB5120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73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CE337-707E-4369-9E54-BD2D88EB5120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73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CE337-707E-4369-9E54-BD2D88EB5120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73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CE337-707E-4369-9E54-BD2D88EB5120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73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CE337-707E-4369-9E54-BD2D88EB5120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68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CE337-707E-4369-9E54-BD2D88EB5120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68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5578-FE23-4C77-8E3C-C6ACFD3811F2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48-F837-4903-A129-8B371777821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3"/>
            <a:ext cx="9142412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32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11F1E-C38B-4954-8858-5F2DC23A0C20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5A029-EBFB-410F-A061-5DC0469CB9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88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76C40-36F7-4480-B08D-2F4019BDFA53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9BB25-88E3-4AE7-A7D9-B9D31FBFC2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3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5926143" y="3845720"/>
            <a:ext cx="923925" cy="282179"/>
          </a:xfrm>
          <a:prstGeom prst="rect">
            <a:avLst/>
          </a:prstGeom>
          <a:noFill/>
        </p:spPr>
        <p:txBody>
          <a:bodyPr/>
          <a:lstStyle/>
          <a:p>
            <a:pPr defTabSz="8919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9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0861" indent="0">
              <a:buFontTx/>
              <a:buNone/>
              <a:defRPr b="1">
                <a:latin typeface="+mj-lt"/>
              </a:defRPr>
            </a:lvl1pPr>
            <a:lvl2pPr marL="308146" indent="2715">
              <a:defRPr>
                <a:latin typeface="+mj-lt"/>
              </a:defRPr>
            </a:lvl2pPr>
            <a:lvl3pPr marL="537559" indent="-222625">
              <a:tabLst/>
              <a:defRPr>
                <a:latin typeface="+mj-lt"/>
              </a:defRPr>
            </a:lvl3pPr>
            <a:lvl4pPr marL="0" indent="308146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919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EFEC32B-B011-416C-89BE-AFC2D771CE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12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0861" indent="0">
              <a:buFontTx/>
              <a:buNone/>
              <a:defRPr b="1">
                <a:latin typeface="+mj-lt"/>
              </a:defRPr>
            </a:lvl1pPr>
            <a:lvl2pPr marL="310861" indent="0">
              <a:defRPr>
                <a:latin typeface="+mj-lt"/>
              </a:defRPr>
            </a:lvl2pPr>
            <a:lvl3pPr marL="537559" indent="-222625">
              <a:defRPr>
                <a:latin typeface="+mj-lt"/>
              </a:defRPr>
            </a:lvl3pPr>
            <a:lvl4pPr marL="0" indent="308146">
              <a:defRPr>
                <a:latin typeface="+mj-lt"/>
              </a:defRPr>
            </a:lvl4pPr>
            <a:lvl5pPr marL="122715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919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0E6F930-E701-40DF-9E6D-0857C80A90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5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6A3A-B1D5-43FD-8694-3430604EC220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EC32B-B011-416C-89BE-AFC2D771CE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3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926143" y="3845720"/>
            <a:ext cx="923925" cy="282179"/>
          </a:xfrm>
          <a:prstGeom prst="rect">
            <a:avLst/>
          </a:prstGeom>
          <a:noFill/>
        </p:spPr>
        <p:txBody>
          <a:bodyPr/>
          <a:lstStyle/>
          <a:p>
            <a:pPr defTabSz="8919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96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01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20C9-1469-4FEA-A78A-4EE1BA537100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F1E90-6F52-43E4-833B-AA4561849E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2413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0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8FA-1A0B-4726-B9C4-719DE7AA0319}" type="datetime1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821A-E8E3-4D1A-9042-8E9ACD43B2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3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38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CFEF0-4406-4935-B7BC-D54A6FF6A66C}" type="datetime1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2C34E-6A22-4834-B4E7-BAD4F21B11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0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870FA-75F1-4099-8C81-DE9C9427CF33}" type="datetime1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B333-C858-41F3-9CF9-B24115B0844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3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9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2497B-3A6C-43A4-A410-7F82FC8B03BF}" type="datetime1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A2589-4948-42CB-98C2-64490B1E6D6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48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D5772-F7E3-47A6-B8FF-B991B8F16BCE}" type="datetime1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11D61-E3BB-47A1-95E7-3108377B1A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89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9329E-055D-4061-AE67-CA742956C70B}" type="datetime1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80197-BE2C-49ED-8928-12752D006C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11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B77899-F94C-4990-84D3-BE6D862F9037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2FA3A5-0BFE-46BC-B804-606786787A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91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384" r:id="rId12"/>
    <p:sldLayoutId id="214748438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6" descr="Круглый герб ФН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239"/>
            <a:ext cx="926562" cy="9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44715"/>
            <a:ext cx="8344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«Электронные сервисы ФНС России»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6207" y="2571750"/>
            <a:ext cx="52222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 eaLnBrk="1" fontAlgn="auto" hangingPunct="1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Начальник отдела работы с налогоплательщиками</a:t>
            </a:r>
          </a:p>
          <a:p>
            <a:pPr algn="just" defTabSz="1043056" eaLnBrk="1" fontAlgn="auto" hangingPunct="1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УФНС России по Саратовской области</a:t>
            </a:r>
          </a:p>
          <a:p>
            <a:pPr algn="just" defTabSz="1043056" eaLnBrk="1" fontAlgn="auto" hangingPunct="1">
              <a:spcAft>
                <a:spcPts val="0"/>
              </a:spcAft>
            </a:pPr>
            <a:r>
              <a:rPr lang="ru-RU" sz="24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Ходосова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Анастасия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457789"/>
            <a:ext cx="7920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г. Саратов,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27 февраля 2019 года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5225" y="4588792"/>
            <a:ext cx="423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«Прозрачный бизнес»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153" y="1221600"/>
            <a:ext cx="7757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Сервис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«Прозрачный бизнес»</a:t>
            </a:r>
            <a:r>
              <a:rPr lang="ru-RU" sz="1600" dirty="0" smtClean="0">
                <a:latin typeface="+mj-lt"/>
              </a:rPr>
              <a:t> содержит:</a:t>
            </a: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идентификационные </a:t>
            </a:r>
            <a:r>
              <a:rPr lang="ru-RU" sz="1600" dirty="0">
                <a:latin typeface="+mj-lt"/>
              </a:rPr>
              <a:t>реквизиты организаций;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сведения </a:t>
            </a:r>
            <a:r>
              <a:rPr lang="ru-RU" sz="1600" dirty="0">
                <a:latin typeface="+mj-lt"/>
              </a:rPr>
              <a:t>об основном виде деятельности и уставном капитале организаций;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сведения </a:t>
            </a:r>
            <a:r>
              <a:rPr lang="ru-RU" sz="1600" dirty="0">
                <a:latin typeface="+mj-lt"/>
              </a:rPr>
              <a:t>об адресе организации и наличии информации о недостоверности указанного адреса;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сведения </a:t>
            </a:r>
            <a:r>
              <a:rPr lang="ru-RU" sz="1600" dirty="0">
                <a:latin typeface="+mj-lt"/>
              </a:rPr>
              <a:t>о наличии недостоверных сведений об органах управления организаций;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сведения </a:t>
            </a:r>
            <a:r>
              <a:rPr lang="ru-RU" sz="1600" dirty="0">
                <a:latin typeface="+mj-lt"/>
              </a:rPr>
              <a:t>о многократном участии органов управления организаций в других компаниях;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сведения </a:t>
            </a:r>
            <a:r>
              <a:rPr lang="ru-RU" sz="1600" dirty="0">
                <a:latin typeface="+mj-lt"/>
              </a:rPr>
              <a:t>о включении организации в реестр субъектов МСП;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сведения </a:t>
            </a:r>
            <a:r>
              <a:rPr lang="ru-RU" sz="1600" dirty="0">
                <a:latin typeface="+mj-lt"/>
              </a:rPr>
              <a:t>о публикации сообщений в журнале «Вестник государственной </a:t>
            </a:r>
            <a:r>
              <a:rPr lang="ru-RU" sz="1600" dirty="0" smtClean="0">
                <a:latin typeface="+mj-lt"/>
              </a:rPr>
              <a:t>регистрации.</a:t>
            </a:r>
          </a:p>
        </p:txBody>
      </p:sp>
      <p:pic>
        <p:nvPicPr>
          <p:cNvPr id="1026" name="Picture 2" descr="H: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14" y="4022367"/>
            <a:ext cx="3871019" cy="8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314" y="4587974"/>
            <a:ext cx="42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«Налоговый калькулятор по расчету налоговой нагрузки»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92" y="1215774"/>
            <a:ext cx="4432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Сервис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«Налоговый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калькулятор по расчету налоговой нагрузки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»</a:t>
            </a:r>
            <a:endParaRPr lang="ru-RU" dirty="0">
              <a:solidFill>
                <a:srgbClr val="0070C0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сравнивает </a:t>
            </a:r>
            <a:r>
              <a:rPr lang="ru-RU" dirty="0">
                <a:latin typeface="+mj-lt"/>
              </a:rPr>
              <a:t>налоговую нагрузку, в том числе по отдельным налогам, со средними значениями по отрасли в разрезе </a:t>
            </a:r>
            <a:r>
              <a:rPr lang="ru-RU" dirty="0" smtClean="0">
                <a:latin typeface="+mj-lt"/>
              </a:rPr>
              <a:t>регионов;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содержит информацию о среднем уровне заработной платы, рассчитанном на основе данных справок по форме 2-НДФЛ</a:t>
            </a:r>
            <a:r>
              <a:rPr lang="ru-RU" dirty="0" smtClean="0">
                <a:latin typeface="+mj-lt"/>
              </a:rPr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08" y="1214538"/>
            <a:ext cx="3009718" cy="360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4206962"/>
            <a:ext cx="5559799" cy="596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www.pb.nalog.ru/calculator.html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42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314" y="4587974"/>
            <a:ext cx="42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Для чего рассчитывается средняя налоговая нагрузка и заработная плата?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7880" y="1192320"/>
            <a:ext cx="809598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Aharoni" panose="02010803020104030203" pitchFamily="2" charset="-79"/>
              </a:rPr>
              <a:t>Налоговая нагрузка и заработная плата – важнейшие индикаторы дисциплины уплаты налогов.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j-ea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3181" y="1768384"/>
                <a:ext cx="7687684" cy="793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0" smtClean="0">
                          <a:solidFill>
                            <a:srgbClr val="0070C0"/>
                          </a:solidFill>
                          <a:latin typeface="Cambria Math"/>
                          <a:ea typeface="+mj-ea"/>
                          <a:cs typeface="Aharoni" panose="02010803020104030203" pitchFamily="2" charset="-79"/>
                        </a:rPr>
                        <m:t>Налоговая нагрузка</m:t>
                      </m:r>
                      <m:r>
                        <a:rPr lang="en-US" sz="1600" b="1">
                          <a:solidFill>
                            <a:srgbClr val="0070C0"/>
                          </a:solidFill>
                          <a:latin typeface="Cambria Math"/>
                          <a:ea typeface="+mj-ea"/>
                          <a:cs typeface="Aharoni" panose="02010803020104030203" pitchFamily="2" charset="-79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  <a:ea typeface="+mj-ea"/>
                              <a:cs typeface="Aharoni" panose="02010803020104030203" pitchFamily="2" charset="-79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ru-RU" sz="16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+mj-ea"/>
                                  <a:cs typeface="Aharoni" panose="02010803020104030203" pitchFamily="2" charset="-79"/>
                                </a:rPr>
                              </m:ctrlPr>
                            </m:eqArrPr>
                            <m:e>
                              <m:r>
                                <a:rPr lang="ru-RU" sz="1600" b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+mj-ea"/>
                                  <a:cs typeface="Aharoni" panose="02010803020104030203" pitchFamily="2" charset="-79"/>
                                </a:rPr>
                                <m:t>сумма уплаченных налогов </m:t>
                              </m:r>
                            </m:e>
                            <m:e>
                              <m:r>
                                <a:rPr lang="ru-RU" sz="1600" b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+mj-ea"/>
                                  <a:cs typeface="Aharoni" panose="02010803020104030203" pitchFamily="2" charset="-79"/>
                                </a:rPr>
                                <m:t>(без агентских платежей)</m:t>
                              </m:r>
                            </m:e>
                          </m:eqArr>
                        </m:num>
                        <m:den>
                          <m:r>
                            <a:rPr lang="ru-RU" sz="1600" b="1">
                              <a:solidFill>
                                <a:srgbClr val="0070C0"/>
                              </a:solidFill>
                              <a:latin typeface="Cambria Math"/>
                              <a:ea typeface="+mj-ea"/>
                              <a:cs typeface="Aharoni" panose="02010803020104030203" pitchFamily="2" charset="-79"/>
                            </a:rPr>
                            <m:t>доходы (без дивидендов)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+mn-lt"/>
                  <a:ea typeface="+mj-ea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1" y="1768384"/>
                <a:ext cx="7687684" cy="7931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 txBox="1">
            <a:spLocks/>
          </p:cNvSpPr>
          <p:nvPr/>
        </p:nvSpPr>
        <p:spPr>
          <a:xfrm>
            <a:off x="663181" y="2724262"/>
            <a:ext cx="7581227" cy="179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+mn-lt"/>
                <a:cs typeface="Aharoni" panose="02010803020104030203" pitchFamily="2" charset="-79"/>
              </a:rPr>
              <a:t>Сравнивая налоговую нагрузку и уровень заработной платы по своей компании со средним значением по отрасли можно оценить свои 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  <a:t>налоговые риски</a:t>
            </a:r>
            <a:r>
              <a:rPr lang="ru-RU" sz="1600" dirty="0" smtClean="0">
                <a:latin typeface="+mn-lt"/>
                <a:cs typeface="Aharoni" panose="02010803020104030203" pitchFamily="2" charset="-79"/>
              </a:rPr>
              <a:t> или вероятность проведения 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  <a:t>выездной проверки</a:t>
            </a:r>
            <a:r>
              <a:rPr lang="ru-RU" sz="1600" dirty="0" smtClean="0">
                <a:latin typeface="+mn-lt"/>
                <a:cs typeface="Aharoni" panose="02010803020104030203" pitchFamily="2" charset="-79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i="1" dirty="0" smtClean="0">
              <a:latin typeface="+mn-lt"/>
              <a:cs typeface="Aharoni" panose="02010803020104030203" pitchFamily="2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+mn-lt"/>
                <a:cs typeface="Aharoni" panose="02010803020104030203" pitchFamily="2" charset="-79"/>
              </a:rPr>
              <a:t>(В соответствии с  Концепцией планирования выездных налоговых проверок, опубликованной на сайте ФНС России).</a:t>
            </a:r>
          </a:p>
        </p:txBody>
      </p:sp>
    </p:spTree>
    <p:extLst>
      <p:ext uri="{BB962C8B-B14F-4D97-AF65-F5344CB8AC3E}">
        <p14:creationId xmlns:p14="http://schemas.microsoft.com/office/powerpoint/2010/main" val="12607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314" y="4587974"/>
            <a:ext cx="42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«Налоговый калькулятор по расчету налоговой нагрузки»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7881" y="1192320"/>
            <a:ext cx="2533959" cy="371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cs typeface="Aharoni" panose="02010803020104030203" pitchFamily="2" charset="-79"/>
              </a:rPr>
              <a:t>На </a:t>
            </a:r>
            <a:r>
              <a:rPr lang="ru-RU" sz="1600" dirty="0">
                <a:cs typeface="Aharoni" panose="02010803020104030203" pitchFamily="2" charset="-79"/>
              </a:rPr>
              <a:t>портале ФНС по </a:t>
            </a:r>
            <a:r>
              <a:rPr lang="ru-RU" sz="1600" dirty="0" smtClean="0">
                <a:cs typeface="Aharoni" panose="02010803020104030203" pitchFamily="2" charset="-79"/>
              </a:rPr>
              <a:t>адресу:   </a:t>
            </a:r>
            <a:endParaRPr lang="ru-RU" sz="1600" dirty="0"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1192320"/>
            <a:ext cx="3273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www.pb.nalog.ru/calculator.html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3" y="1882805"/>
            <a:ext cx="4497307" cy="287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5187" y="154425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+mn-lt"/>
              </a:rPr>
              <a:t>1. Просто введите свой регион, отрасль и </a:t>
            </a:r>
            <a:r>
              <a:rPr lang="ru-RU" sz="1600" dirty="0" smtClean="0">
                <a:latin typeface="+mn-lt"/>
              </a:rPr>
              <a:t>год:</a:t>
            </a:r>
            <a:endParaRPr lang="ru-RU" sz="1600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24792" y="2643758"/>
            <a:ext cx="2884924" cy="760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Чтобы было еще проще – тут же можно посмотреть короткий обучающий ролик.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0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314" y="4587974"/>
            <a:ext cx="42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15581" y="1131590"/>
            <a:ext cx="7772843" cy="596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2. Вы получите среднеотраслевые значения налоговой нагрузки с детализацией по ключевым налогам и рентабельности: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53" y="487567"/>
            <a:ext cx="787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«Налоговый калькулятор по расчету налоговой нагрузки»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7" y="1746404"/>
            <a:ext cx="5776603" cy="303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/>
          <p:cNvSpPr/>
          <p:nvPr/>
        </p:nvSpPr>
        <p:spPr>
          <a:xfrm rot="10800000">
            <a:off x="6590115" y="3162125"/>
            <a:ext cx="1679944" cy="198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578224" y="1923678"/>
            <a:ext cx="2233368" cy="1167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Для сравнения данных 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по своей компании воспользуйтесь калькулятором налоговой нагрузки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8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314" y="4587974"/>
            <a:ext cx="42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355976" y="1779662"/>
            <a:ext cx="3960440" cy="596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+mn-lt"/>
                <a:cs typeface="Times New Roman" panose="02020603050405020304" pitchFamily="18" charset="0"/>
              </a:rPr>
              <a:t>3. Просто введите данные о доходе за год и сумме уплаченных налогов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153" y="487567"/>
            <a:ext cx="787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«Налоговый калькулятор по расчету налоговой нагрузки»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9714"/>
            <a:ext cx="3181511" cy="38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314" y="4587974"/>
            <a:ext cx="42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53" y="487567"/>
            <a:ext cx="787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«Налоговый калькулятор по расчету налоговой нагрузки»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69" y="1710624"/>
            <a:ext cx="5922759" cy="31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31151" y="1238640"/>
            <a:ext cx="8180439" cy="512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+mn-lt"/>
              </a:rPr>
              <a:t>4. И Вы </a:t>
            </a:r>
            <a:r>
              <a:rPr lang="ru-RU" sz="1600" dirty="0">
                <a:latin typeface="+mn-lt"/>
              </a:rPr>
              <a:t>сможете </a:t>
            </a:r>
            <a:r>
              <a:rPr lang="ru-RU" sz="1600" dirty="0" smtClean="0">
                <a:latin typeface="+mn-lt"/>
              </a:rPr>
              <a:t>увидеть свою компанию «глазами налоговых органов» -  сравнить со среднеотраслевыми значениями по налогоплательщикам из вашего региона и увидеть по какому налогу у вас есть риски 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2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314" y="4587974"/>
            <a:ext cx="42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53" y="487567"/>
            <a:ext cx="787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«Налоговый калькулятор по расчету налоговой нагрузки»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31153" y="1198140"/>
            <a:ext cx="8180439" cy="256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>
                <a:latin typeface="+mn-lt"/>
              </a:rPr>
              <a:t>5. Также в сервисе представлена информация об уровне средней заработной платы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8" y="1454382"/>
            <a:ext cx="6683521" cy="45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10800000">
            <a:off x="6385540" y="1583729"/>
            <a:ext cx="1679944" cy="198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41851" y="1911710"/>
            <a:ext cx="2294350" cy="812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Просто перейдите по ссылке и вам откроется всплывающее окно 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7" y="2139702"/>
            <a:ext cx="5790933" cy="26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5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314" y="4587974"/>
            <a:ext cx="42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53" y="487567"/>
            <a:ext cx="787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Налоговые калькуляторы</a:t>
            </a:r>
            <a:endParaRPr lang="ru-RU" sz="3200" dirty="0">
              <a:latin typeface="+mj-lt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2"/>
          <a:srcRect t="18522" r="1489" b="3959"/>
          <a:stretch/>
        </p:blipFill>
        <p:spPr>
          <a:xfrm>
            <a:off x="929040" y="1222541"/>
            <a:ext cx="6446253" cy="35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314" y="4587974"/>
            <a:ext cx="42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53" y="487567"/>
            <a:ext cx="787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Налоговые калькуляторы</a:t>
            </a:r>
            <a:endParaRPr lang="ru-RU" sz="3200" dirty="0">
              <a:latin typeface="+mj-lt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t="27559" r="5889" b="9665"/>
          <a:stretch/>
        </p:blipFill>
        <p:spPr>
          <a:xfrm>
            <a:off x="763257" y="1176336"/>
            <a:ext cx="7193117" cy="36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2027" y="4607490"/>
            <a:ext cx="30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4" y="487567"/>
            <a:ext cx="787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Изменение подходов в работе с налогоплательщиками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154" y="1335295"/>
            <a:ext cx="7757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Основной </a:t>
            </a:r>
            <a:r>
              <a:rPr lang="ru-RU" sz="2000" dirty="0" smtClean="0">
                <a:latin typeface="+mj-lt"/>
              </a:rPr>
              <a:t>тренд налоговой службы – </a:t>
            </a:r>
            <a:r>
              <a:rPr lang="ru-RU" sz="2000" dirty="0" err="1" smtClean="0">
                <a:solidFill>
                  <a:srgbClr val="0070C0"/>
                </a:solidFill>
                <a:latin typeface="+mj-lt"/>
              </a:rPr>
              <a:t>клиентоориентированность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и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упрощение способов взаимодействия с налоговыми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органами</a:t>
            </a:r>
            <a:r>
              <a:rPr lang="ru-RU" sz="2000" dirty="0" smtClean="0">
                <a:latin typeface="+mj-lt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+mj-lt"/>
              </a:rPr>
              <a:t>создание </a:t>
            </a:r>
            <a:r>
              <a:rPr lang="ru-RU" sz="2000" dirty="0">
                <a:latin typeface="+mj-lt"/>
              </a:rPr>
              <a:t>более комфортных условий в </a:t>
            </a:r>
            <a:r>
              <a:rPr lang="ru-RU" sz="2000" dirty="0" smtClean="0">
                <a:latin typeface="+mj-lt"/>
              </a:rPr>
              <a:t>инспекциях;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+mj-lt"/>
              </a:rPr>
              <a:t>ликвидация очередей;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+mj-lt"/>
              </a:rPr>
              <a:t>развитие </a:t>
            </a:r>
            <a:r>
              <a:rPr lang="ru-RU" sz="2000" dirty="0">
                <a:latin typeface="+mj-lt"/>
              </a:rPr>
              <a:t>доступной информационной </a:t>
            </a:r>
            <a:r>
              <a:rPr lang="ru-RU" sz="2000" dirty="0" smtClean="0">
                <a:latin typeface="+mj-lt"/>
              </a:rPr>
              <a:t>поддержки;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+mj-lt"/>
              </a:rPr>
              <a:t>построение </a:t>
            </a:r>
            <a:r>
              <a:rPr lang="ru-RU" sz="2000" dirty="0">
                <a:latin typeface="+mj-lt"/>
              </a:rPr>
              <a:t>интерактивных сервисов</a:t>
            </a:r>
            <a:r>
              <a:rPr lang="ru-RU" sz="2000" dirty="0" smtClean="0">
                <a:latin typeface="+mj-lt"/>
              </a:rPr>
              <a:t>.</a:t>
            </a:r>
          </a:p>
          <a:p>
            <a:pPr algn="just"/>
            <a:endParaRPr lang="ru-RU" sz="2000" dirty="0" smtClean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Мы </a:t>
            </a:r>
            <a:r>
              <a:rPr lang="ru-RU" sz="2000" dirty="0">
                <a:latin typeface="+mj-lt"/>
              </a:rPr>
              <a:t>выходим на партнерские отношения с налогоплательщиками, стараемся </a:t>
            </a:r>
            <a:r>
              <a:rPr lang="ru-RU" sz="2000" dirty="0">
                <a:solidFill>
                  <a:srgbClr val="CC0000"/>
                </a:solidFill>
                <a:latin typeface="+mj-lt"/>
              </a:rPr>
              <a:t>больше разъяснять и помогать</a:t>
            </a:r>
            <a:r>
              <a:rPr lang="ru-RU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5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314" y="4587974"/>
            <a:ext cx="42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53" y="487567"/>
            <a:ext cx="787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«Государственная регистрация юридических лиц и индивидуальных предпринимателей»</a:t>
            </a:r>
            <a:endParaRPr lang="ru-RU" sz="2400" dirty="0">
              <a:latin typeface="+mj-lt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t="19474" r="3868" b="23932"/>
          <a:stretch/>
        </p:blipFill>
        <p:spPr>
          <a:xfrm>
            <a:off x="718034" y="1347614"/>
            <a:ext cx="7382358" cy="330942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l="5993" t="39850" r="72667" b="43009"/>
          <a:stretch/>
        </p:blipFill>
        <p:spPr bwMode="auto">
          <a:xfrm>
            <a:off x="899592" y="2348648"/>
            <a:ext cx="1565453" cy="1060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33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314" y="4587974"/>
            <a:ext cx="42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53" y="487567"/>
            <a:ext cx="787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«Государственная регистрация юридических лиц и индивидуальных предпринимателей»</a:t>
            </a:r>
            <a:endParaRPr lang="ru-RU" sz="24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1417587"/>
            <a:ext cx="8201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С </a:t>
            </a:r>
            <a:r>
              <a:rPr lang="ru-RU" sz="1600" dirty="0">
                <a:solidFill>
                  <a:srgbClr val="0070C0"/>
                </a:solidFill>
                <a:latin typeface="+mn-lt"/>
              </a:rPr>
              <a:t>1 января 2019 года</a:t>
            </a:r>
            <a:r>
              <a:rPr lang="ru-RU" sz="1600" dirty="0">
                <a:latin typeface="+mn-lt"/>
              </a:rPr>
              <a:t> заявители освобождаются от оплаты государственной пошлины при подаче документов в электронном </a:t>
            </a:r>
            <a:r>
              <a:rPr lang="ru-RU" sz="1600" dirty="0" smtClean="0">
                <a:latin typeface="+mn-lt"/>
              </a:rPr>
              <a:t>виде</a:t>
            </a:r>
            <a:endParaRPr lang="ru-RU" sz="1600" dirty="0">
              <a:latin typeface="+mn-lt"/>
            </a:endParaRPr>
          </a:p>
        </p:txBody>
      </p:sp>
      <p:pic>
        <p:nvPicPr>
          <p:cNvPr id="1026" name="Picture 2" descr="C:\Users\6400-00-889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3" y="2025168"/>
            <a:ext cx="310515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6400-00-889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93" y="2475284"/>
            <a:ext cx="4579938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507" y="4603608"/>
            <a:ext cx="43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Сервис «Онлайн </a:t>
            </a:r>
            <a:r>
              <a:rPr lang="ru-RU" sz="2800" dirty="0">
                <a:latin typeface="+mj-lt"/>
              </a:rPr>
              <a:t>запись на прием в инспекцию»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154" y="1335295"/>
            <a:ext cx="47329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Плюсы:</a:t>
            </a:r>
          </a:p>
          <a:p>
            <a:pPr algn="just"/>
            <a:endParaRPr lang="ru-RU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</a:t>
            </a:r>
            <a:r>
              <a:rPr lang="ru-RU" dirty="0" smtClean="0">
                <a:latin typeface="+mj-lt"/>
              </a:rPr>
              <a:t>ланирование своего графика;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э</a:t>
            </a:r>
            <a:r>
              <a:rPr lang="ru-RU" dirty="0" smtClean="0">
                <a:latin typeface="+mj-lt"/>
              </a:rPr>
              <a:t>кономия времени;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у</a:t>
            </a:r>
            <a:r>
              <a:rPr lang="ru-RU" dirty="0" smtClean="0">
                <a:latin typeface="+mj-lt"/>
              </a:rPr>
              <a:t>добная запись на приём в режиме </a:t>
            </a:r>
            <a:r>
              <a:rPr lang="en-US" dirty="0" smtClean="0">
                <a:latin typeface="+mj-lt"/>
              </a:rPr>
              <a:t>online</a:t>
            </a:r>
            <a:r>
              <a:rPr lang="ru-RU" dirty="0" smtClean="0">
                <a:latin typeface="+mj-lt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</a:t>
            </a:r>
            <a:r>
              <a:rPr lang="ru-RU" dirty="0" smtClean="0">
                <a:latin typeface="+mj-lt"/>
              </a:rPr>
              <a:t>олучение любой услуги.</a:t>
            </a: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За </a:t>
            </a:r>
            <a:r>
              <a:rPr lang="ru-RU" b="1" dirty="0">
                <a:solidFill>
                  <a:srgbClr val="0070C0"/>
                </a:solidFill>
                <a:latin typeface="+mj-lt"/>
              </a:rPr>
              <a:t>2018 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год</a:t>
            </a:r>
            <a:r>
              <a:rPr lang="ru-RU" b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сервисом воспользовались  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более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13 тысяч</a:t>
            </a:r>
            <a:r>
              <a:rPr lang="ru-RU" dirty="0">
                <a:latin typeface="+mj-lt"/>
              </a:rPr>
              <a:t> налогоплательщиков </a:t>
            </a:r>
            <a:r>
              <a:rPr lang="ru-RU" dirty="0" smtClean="0">
                <a:latin typeface="+mj-lt"/>
              </a:rPr>
              <a:t> Саратовской области.</a:t>
            </a:r>
          </a:p>
        </p:txBody>
      </p:sp>
      <p:pic>
        <p:nvPicPr>
          <p:cNvPr id="2050" name="Picture 2" descr="H: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80" y="1221600"/>
            <a:ext cx="3024336" cy="3347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507" y="4603608"/>
            <a:ext cx="43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Сервис </a:t>
            </a:r>
            <a:r>
              <a:rPr lang="ru-RU" sz="2800" dirty="0" smtClean="0">
                <a:latin typeface="+mj-lt"/>
              </a:rPr>
              <a:t>«Узнать ИНН»</a:t>
            </a:r>
            <a:endParaRPr lang="ru-RU" sz="2800" dirty="0">
              <a:latin typeface="+mj-lt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t="17254" r="1965" b="6020"/>
          <a:stretch/>
        </p:blipFill>
        <p:spPr>
          <a:xfrm>
            <a:off x="1254221" y="1125322"/>
            <a:ext cx="6624736" cy="3719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3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507" y="4603608"/>
            <a:ext cx="43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Сервис </a:t>
            </a:r>
            <a:r>
              <a:rPr lang="ru-RU" sz="2800" dirty="0" smtClean="0">
                <a:latin typeface="+mj-lt"/>
              </a:rPr>
              <a:t>«Проверь себя и контрагента»</a:t>
            </a:r>
            <a:endParaRPr lang="ru-RU" sz="2800" dirty="0">
              <a:latin typeface="+mj-lt"/>
            </a:endParaRPr>
          </a:p>
        </p:txBody>
      </p:sp>
      <p:pic>
        <p:nvPicPr>
          <p:cNvPr id="1026" name="Picture 2" descr="H: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6" y="1060986"/>
            <a:ext cx="3883626" cy="39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141962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Сервис предоставляет достаточно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широкий функционал</a:t>
            </a:r>
            <a:r>
              <a:rPr lang="ru-RU" dirty="0" smtClean="0">
                <a:latin typeface="+mn-lt"/>
              </a:rPr>
              <a:t> для проверки своих данных или данных о контрагентах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9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507" y="4603608"/>
            <a:ext cx="43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Сервис </a:t>
            </a:r>
            <a:r>
              <a:rPr lang="ru-RU" sz="2800" dirty="0" smtClean="0">
                <a:latin typeface="+mj-lt"/>
              </a:rPr>
              <a:t>«Решения по жалобам»</a:t>
            </a:r>
            <a:endParaRPr lang="ru-RU" sz="2800" dirty="0">
              <a:latin typeface="+mj-lt"/>
            </a:endParaRPr>
          </a:p>
        </p:txBody>
      </p:sp>
      <p:pic>
        <p:nvPicPr>
          <p:cNvPr id="2050" name="Picture 2" descr="H: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17" y="1068224"/>
            <a:ext cx="6317111" cy="39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5068" y="2387084"/>
            <a:ext cx="6173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43056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Благодарю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11" name="Picture 6" descr="Круглый герб ФН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09682"/>
            <a:ext cx="926562" cy="9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2027" y="4607490"/>
            <a:ext cx="30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n-lt"/>
              </a:rPr>
              <a:t>Электронные сервисы ФНС России </a:t>
            </a:r>
            <a:endParaRPr lang="ru-RU" sz="3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153" y="1140265"/>
            <a:ext cx="775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На сайте </a:t>
            </a:r>
            <a:r>
              <a:rPr lang="ru-RU" sz="1600" dirty="0">
                <a:latin typeface="+mj-lt"/>
              </a:rPr>
              <a:t>ФНС </a:t>
            </a:r>
            <a:r>
              <a:rPr lang="ru-RU" sz="1600" dirty="0" smtClean="0">
                <a:latin typeface="+mj-lt"/>
              </a:rPr>
              <a:t>России функционирует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55 </a:t>
            </a:r>
            <a:r>
              <a:rPr lang="ru-RU" sz="1600" dirty="0">
                <a:solidFill>
                  <a:srgbClr val="0070C0"/>
                </a:solidFill>
                <a:latin typeface="+mj-lt"/>
              </a:rPr>
              <a:t>интерактивных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сервисов</a:t>
            </a:r>
            <a:r>
              <a:rPr lang="ru-RU" sz="1600" dirty="0" smtClean="0">
                <a:latin typeface="+mj-lt"/>
              </a:rPr>
              <a:t>.</a:t>
            </a:r>
          </a:p>
        </p:txBody>
      </p:sp>
      <p:pic>
        <p:nvPicPr>
          <p:cNvPr id="1026" name="Picture 2" descr="C:\Users\6400-00-889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3938"/>
            <a:ext cx="5832648" cy="32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2027" y="4607490"/>
            <a:ext cx="30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n-lt"/>
              </a:rPr>
              <a:t>Электронные сервисы ФНС России </a:t>
            </a:r>
            <a:endParaRPr lang="ru-RU" sz="3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153" y="1140265"/>
            <a:ext cx="775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Сервисы сгруппированы в тематические блоки.</a:t>
            </a:r>
          </a:p>
        </p:txBody>
      </p:sp>
      <p:pic>
        <p:nvPicPr>
          <p:cNvPr id="2050" name="Picture 2" descr="C:\Users\6400-00-889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42" y="1493578"/>
            <a:ext cx="6214170" cy="326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2027" y="4607490"/>
            <a:ext cx="30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n-lt"/>
              </a:rPr>
              <a:t>Электронные сервисы ФНС России </a:t>
            </a:r>
            <a:endParaRPr lang="ru-RU" sz="3600" dirty="0">
              <a:latin typeface="+mn-lt"/>
            </a:endParaRPr>
          </a:p>
        </p:txBody>
      </p:sp>
      <p:pic>
        <p:nvPicPr>
          <p:cNvPr id="3074" name="Picture 2" descr="C:\Users\6400-00-889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1645"/>
            <a:ext cx="6631548" cy="35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2027" y="4607490"/>
            <a:ext cx="30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n-lt"/>
              </a:rPr>
              <a:t>Электронные сервисы ФНС России </a:t>
            </a:r>
            <a:endParaRPr lang="ru-RU" sz="3600" dirty="0">
              <a:latin typeface="+mn-lt"/>
            </a:endParaRPr>
          </a:p>
        </p:txBody>
      </p:sp>
      <p:pic>
        <p:nvPicPr>
          <p:cNvPr id="4098" name="Picture 2" descr="C:\Users\6400-00-889\Desktop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79" y="1133898"/>
            <a:ext cx="6780643" cy="36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2027" y="4607490"/>
            <a:ext cx="30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n-lt"/>
              </a:rPr>
              <a:t>«Личные кабинеты» </a:t>
            </a:r>
            <a:r>
              <a:rPr lang="ru-RU" sz="3600" dirty="0">
                <a:latin typeface="+mn-lt"/>
              </a:rPr>
              <a:t>ФНС России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153" y="1140265"/>
            <a:ext cx="775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На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1 января 2019 года</a:t>
            </a:r>
            <a:r>
              <a:rPr lang="ru-RU" sz="1600" dirty="0" smtClean="0">
                <a:latin typeface="+mj-lt"/>
              </a:rPr>
              <a:t> в «Личных кабинетах» ФНС России на территории Саратовской области зарегистрированы:</a:t>
            </a:r>
          </a:p>
        </p:txBody>
      </p:sp>
      <p:pic>
        <p:nvPicPr>
          <p:cNvPr id="3074" name="Picture 2" descr="H: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1902"/>
            <a:ext cx="2316572" cy="7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0140" y="1691902"/>
            <a:ext cx="560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«Личный кабинет налогоплательщика для физического лица» - </a:t>
            </a:r>
            <a:r>
              <a:rPr lang="ru-RU" sz="1600" b="1" dirty="0">
                <a:solidFill>
                  <a:srgbClr val="CC0000"/>
                </a:solidFill>
                <a:latin typeface="+mj-lt"/>
              </a:rPr>
              <a:t>более 226 000 человек</a:t>
            </a:r>
            <a:r>
              <a:rPr lang="ru-RU" sz="1600" dirty="0" smtClean="0">
                <a:latin typeface="+mj-lt"/>
              </a:rPr>
              <a:t>;</a:t>
            </a:r>
            <a:endParaRPr lang="ru-RU" sz="1600" dirty="0">
              <a:latin typeface="+mj-lt"/>
            </a:endParaRPr>
          </a:p>
        </p:txBody>
      </p:sp>
      <p:pic>
        <p:nvPicPr>
          <p:cNvPr id="3075" name="Picture 3" descr="H: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8122"/>
            <a:ext cx="2316572" cy="7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868242"/>
            <a:ext cx="2316572" cy="7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95956" y="2788122"/>
            <a:ext cx="560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«Личный кабинет налогоплательщика для индивидуального предпринимателя» - </a:t>
            </a:r>
            <a:r>
              <a:rPr lang="ru-RU" sz="1600" b="1" dirty="0" smtClean="0">
                <a:solidFill>
                  <a:srgbClr val="CC0000"/>
                </a:solidFill>
                <a:latin typeface="+mj-lt"/>
              </a:rPr>
              <a:t>12 460</a:t>
            </a:r>
            <a:r>
              <a:rPr lang="ru-RU" sz="1600" b="1" dirty="0" smtClean="0">
                <a:latin typeface="+mj-lt"/>
              </a:rPr>
              <a:t> </a:t>
            </a:r>
            <a:r>
              <a:rPr lang="ru-RU" sz="1600" b="1" dirty="0" smtClean="0">
                <a:solidFill>
                  <a:srgbClr val="CC0000"/>
                </a:solidFill>
                <a:latin typeface="+mj-lt"/>
              </a:rPr>
              <a:t>налогоплательщиков</a:t>
            </a:r>
            <a:r>
              <a:rPr lang="ru-RU" sz="1600" dirty="0">
                <a:latin typeface="+mj-lt"/>
              </a:rPr>
              <a:t>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0141" y="3868242"/>
            <a:ext cx="538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«</a:t>
            </a:r>
            <a:r>
              <a:rPr lang="ru-RU" sz="1600" dirty="0">
                <a:latin typeface="+mj-lt"/>
              </a:rPr>
              <a:t>Личный кабинет налогоплательщика для юридического лица» - </a:t>
            </a:r>
            <a:r>
              <a:rPr lang="ru-RU" sz="1600" b="1" dirty="0" smtClean="0">
                <a:solidFill>
                  <a:srgbClr val="CC0000"/>
                </a:solidFill>
                <a:latin typeface="+mj-lt"/>
              </a:rPr>
              <a:t>4 718 организаций</a:t>
            </a:r>
            <a:r>
              <a:rPr lang="ru-RU" sz="1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1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2027" y="4607490"/>
            <a:ext cx="30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«</a:t>
            </a:r>
            <a:r>
              <a:rPr lang="ru-RU" sz="2800" dirty="0">
                <a:latin typeface="+mn-lt"/>
              </a:rPr>
              <a:t>Личный </a:t>
            </a:r>
            <a:r>
              <a:rPr lang="ru-RU" sz="2800" dirty="0" smtClean="0">
                <a:latin typeface="+mn-lt"/>
              </a:rPr>
              <a:t>кабинет налогоплательщика </a:t>
            </a:r>
            <a:r>
              <a:rPr lang="ru-RU" sz="2800" dirty="0">
                <a:latin typeface="+mn-lt"/>
              </a:rPr>
              <a:t>для индивидуального предпринимателя</a:t>
            </a:r>
            <a:r>
              <a:rPr lang="ru-RU" sz="2800" dirty="0" smtClean="0">
                <a:latin typeface="+mn-lt"/>
              </a:rPr>
              <a:t>»</a:t>
            </a:r>
            <a:endParaRPr lang="ru-RU" sz="2800" dirty="0">
              <a:latin typeface="+mn-lt"/>
            </a:endParaRPr>
          </a:p>
        </p:txBody>
      </p:sp>
      <p:pic>
        <p:nvPicPr>
          <p:cNvPr id="18" name="Рисунок 17" descr="р10_ИП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/>
          <a:stretch/>
        </p:blipFill>
        <p:spPr bwMode="auto">
          <a:xfrm>
            <a:off x="1475656" y="1407756"/>
            <a:ext cx="6192688" cy="3507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096" y="845697"/>
            <a:ext cx="1800200" cy="375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0087" y="2878884"/>
            <a:ext cx="1310562" cy="2127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007" y="500113"/>
            <a:ext cx="6744321" cy="4341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028" y="2724262"/>
            <a:ext cx="309563" cy="3192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33D1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008" y="1060986"/>
            <a:ext cx="3425813" cy="2743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2027" y="4607490"/>
            <a:ext cx="30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53" y="487567"/>
            <a:ext cx="7870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«</a:t>
            </a:r>
            <a:r>
              <a:rPr lang="ru-RU" sz="2800" dirty="0">
                <a:latin typeface="+mn-lt"/>
              </a:rPr>
              <a:t>Личный </a:t>
            </a:r>
            <a:r>
              <a:rPr lang="ru-RU" sz="2800" dirty="0" smtClean="0">
                <a:latin typeface="+mn-lt"/>
              </a:rPr>
              <a:t>кабинет налогоплательщика </a:t>
            </a:r>
            <a:r>
              <a:rPr lang="ru-RU" sz="2800" dirty="0">
                <a:latin typeface="+mn-lt"/>
              </a:rPr>
              <a:t>для юридического лица»</a:t>
            </a:r>
          </a:p>
        </p:txBody>
      </p:sp>
      <p:pic>
        <p:nvPicPr>
          <p:cNvPr id="11" name="Picture 2" descr="2017-04-13_1256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0" r="18110" b="48233"/>
          <a:stretch/>
        </p:blipFill>
        <p:spPr bwMode="auto">
          <a:xfrm>
            <a:off x="1653741" y="1353973"/>
            <a:ext cx="5776346" cy="35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19269</TotalTime>
  <Words>719</Words>
  <Application>Microsoft Office PowerPoint</Application>
  <PresentationFormat>Экран (16:9)</PresentationFormat>
  <Paragraphs>117</Paragraphs>
  <Slides>26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ASMS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 Loginov</dc:creator>
  <cp:lastModifiedBy>Сметанников Сергей Станиславович</cp:lastModifiedBy>
  <cp:revision>1116</cp:revision>
  <cp:lastPrinted>2019-02-12T12:49:38Z</cp:lastPrinted>
  <dcterms:created xsi:type="dcterms:W3CDTF">2003-11-26T12:06:16Z</dcterms:created>
  <dcterms:modified xsi:type="dcterms:W3CDTF">2019-02-26T08:05:24Z</dcterms:modified>
</cp:coreProperties>
</file>